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85" r:id="rId3"/>
    <p:sldId id="257" r:id="rId4"/>
    <p:sldId id="273" r:id="rId5"/>
    <p:sldId id="259" r:id="rId6"/>
    <p:sldId id="261" r:id="rId7"/>
    <p:sldId id="272" r:id="rId8"/>
    <p:sldId id="287" r:id="rId9"/>
    <p:sldId id="288" r:id="rId10"/>
    <p:sldId id="290" r:id="rId11"/>
    <p:sldId id="291" r:id="rId12"/>
    <p:sldId id="292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3084" autoAdjust="0"/>
  </p:normalViewPr>
  <p:slideViewPr>
    <p:cSldViewPr snapToGrid="0">
      <p:cViewPr varScale="1">
        <p:scale>
          <a:sx n="151" d="100"/>
          <a:sy n="151" d="100"/>
        </p:scale>
        <p:origin x="3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mming Grønbæk Madsen" userId="b0157c7b362160c0" providerId="LiveId" clId="{CEBC66AE-5DD6-4365-B865-4DB9D38F4FBC}"/>
    <pc:docChg chg="modSld">
      <pc:chgData name="Flemming Grønbæk Madsen" userId="b0157c7b362160c0" providerId="LiveId" clId="{CEBC66AE-5DD6-4365-B865-4DB9D38F4FBC}" dt="2021-08-19T05:58:12.552" v="22" actId="14100"/>
      <pc:docMkLst>
        <pc:docMk/>
      </pc:docMkLst>
      <pc:sldChg chg="modSp mod">
        <pc:chgData name="Flemming Grønbæk Madsen" userId="b0157c7b362160c0" providerId="LiveId" clId="{CEBC66AE-5DD6-4365-B865-4DB9D38F4FBC}" dt="2021-08-19T05:58:12.552" v="22" actId="14100"/>
        <pc:sldMkLst>
          <pc:docMk/>
          <pc:sldMk cId="1246992462" sldId="292"/>
        </pc:sldMkLst>
        <pc:spChg chg="mod">
          <ac:chgData name="Flemming Grønbæk Madsen" userId="b0157c7b362160c0" providerId="LiveId" clId="{CEBC66AE-5DD6-4365-B865-4DB9D38F4FBC}" dt="2021-08-19T05:58:12.552" v="22" actId="14100"/>
          <ac:spMkLst>
            <pc:docMk/>
            <pc:sldMk cId="1246992462" sldId="292"/>
            <ac:spMk id="2" creationId="{00000000-0000-0000-0000-000000000000}"/>
          </ac:spMkLst>
        </pc:spChg>
      </pc:sldChg>
    </pc:docChg>
  </pc:docChgLst>
  <pc:docChgLst>
    <pc:chgData name="Flemming Grønbæk Madsen" userId="b0157c7b362160c0" providerId="LiveId" clId="{22BA0C3C-B956-4B59-A0C0-51118863FC0C}"/>
    <pc:docChg chg="modSld">
      <pc:chgData name="Flemming Grønbæk Madsen" userId="b0157c7b362160c0" providerId="LiveId" clId="{22BA0C3C-B956-4B59-A0C0-51118863FC0C}" dt="2021-07-06T11:21:16.364" v="4" actId="729"/>
      <pc:docMkLst>
        <pc:docMk/>
      </pc:docMkLst>
      <pc:sldChg chg="mod modShow">
        <pc:chgData name="Flemming Grønbæk Madsen" userId="b0157c7b362160c0" providerId="LiveId" clId="{22BA0C3C-B956-4B59-A0C0-51118863FC0C}" dt="2021-07-06T11:21:06.639" v="1" actId="729"/>
        <pc:sldMkLst>
          <pc:docMk/>
          <pc:sldMk cId="1120307134" sldId="259"/>
        </pc:sldMkLst>
      </pc:sldChg>
      <pc:sldChg chg="mod modShow">
        <pc:chgData name="Flemming Grønbæk Madsen" userId="b0157c7b362160c0" providerId="LiveId" clId="{22BA0C3C-B956-4B59-A0C0-51118863FC0C}" dt="2021-07-06T11:21:09.104" v="2" actId="729"/>
        <pc:sldMkLst>
          <pc:docMk/>
          <pc:sldMk cId="1478073203" sldId="261"/>
        </pc:sldMkLst>
      </pc:sldChg>
      <pc:sldChg chg="mod modShow">
        <pc:chgData name="Flemming Grønbæk Madsen" userId="b0157c7b362160c0" providerId="LiveId" clId="{22BA0C3C-B956-4B59-A0C0-51118863FC0C}" dt="2021-07-06T11:21:13.305" v="3" actId="729"/>
        <pc:sldMkLst>
          <pc:docMk/>
          <pc:sldMk cId="1506440246" sldId="272"/>
        </pc:sldMkLst>
      </pc:sldChg>
      <pc:sldChg chg="mod modShow">
        <pc:chgData name="Flemming Grønbæk Madsen" userId="b0157c7b362160c0" providerId="LiveId" clId="{22BA0C3C-B956-4B59-A0C0-51118863FC0C}" dt="2021-07-06T11:21:03.360" v="0" actId="729"/>
        <pc:sldMkLst>
          <pc:docMk/>
          <pc:sldMk cId="341075853" sldId="273"/>
        </pc:sldMkLst>
      </pc:sldChg>
      <pc:sldChg chg="mod modShow">
        <pc:chgData name="Flemming Grønbæk Madsen" userId="b0157c7b362160c0" providerId="LiveId" clId="{22BA0C3C-B956-4B59-A0C0-51118863FC0C}" dt="2021-07-06T11:21:16.364" v="4" actId="729"/>
        <pc:sldMkLst>
          <pc:docMk/>
          <pc:sldMk cId="2176386090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4CC6A2-0B96-44F1-9060-FFA5AF6D97E1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453001-693A-493D-8D11-308D967E4D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1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FM/UP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001-693A-493D-8D11-308D967E4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635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36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055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5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137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234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106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33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330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363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6" y="449826"/>
            <a:ext cx="5161009" cy="3870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927567"/>
            <a:ext cx="8915399" cy="1126283"/>
          </a:xfrm>
        </p:spPr>
        <p:txBody>
          <a:bodyPr/>
          <a:lstStyle/>
          <a:p>
            <a:r>
              <a:rPr lang="en-US" dirty="0"/>
              <a:t>- Based on experience</a:t>
            </a:r>
          </a:p>
        </p:txBody>
      </p:sp>
    </p:spTree>
    <p:extLst>
      <p:ext uri="{BB962C8B-B14F-4D97-AF65-F5344CB8AC3E}">
        <p14:creationId xmlns:p14="http://schemas.microsoft.com/office/powerpoint/2010/main" val="24056684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SAMPLE SOLUTION: 2 &amp; 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EBEF59-BAF0-493B-B5FB-54F30866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11" y="1845734"/>
            <a:ext cx="3766242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End-user BI Product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Compatible across multiple platforms and SW versions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True DWH solution (on-prem or Azure)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Seamless deployment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Yet fully customizable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Desktop, Cloud and Mobile Device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D6684-C1E6-416D-84EB-19769253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833" y="1964353"/>
            <a:ext cx="6861117" cy="39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66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SAMPLE SOLUTION: 2 &amp;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3F9E8-45C7-41E1-9318-D150167A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09519"/>
            <a:ext cx="5383670" cy="417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E8036-E724-4A7B-AF4F-E71F9B24E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858" y="2416483"/>
            <a:ext cx="4107862" cy="20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150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0697"/>
          </a:xfrm>
        </p:spPr>
        <p:txBody>
          <a:bodyPr>
            <a:normAutofit/>
          </a:bodyPr>
          <a:lstStyle/>
          <a:p>
            <a:r>
              <a:rPr lang="en-US" sz="4000" dirty="0"/>
              <a:t>POTENTIAL SOLUTIONS FOR YOUR BUSINESS?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3F8FDFE-C69C-4E26-966A-8B74B229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3" y="2136428"/>
            <a:ext cx="5948465" cy="33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924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help talented and ambitious Danish technology companies succeed on the North American market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Build strong BI solutions around your existing ERP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To improve your solution stack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Grow your 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Improve your strategic impact at your customers</a:t>
            </a:r>
          </a:p>
        </p:txBody>
      </p:sp>
    </p:spTree>
    <p:extLst>
      <p:ext uri="{BB962C8B-B14F-4D97-AF65-F5344CB8AC3E}">
        <p14:creationId xmlns:p14="http://schemas.microsoft.com/office/powerpoint/2010/main" val="28118470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91044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Flemming </a:t>
            </a:r>
            <a:r>
              <a:rPr lang="en-US" b="1" dirty="0" err="1"/>
              <a:t>Groenbaek</a:t>
            </a:r>
            <a:r>
              <a:rPr lang="en-US" b="1" dirty="0"/>
              <a:t> Madsen</a:t>
            </a:r>
          </a:p>
          <a:p>
            <a:pPr marL="0" indent="0">
              <a:buNone/>
            </a:pPr>
            <a:r>
              <a:rPr lang="en-US" dirty="0"/>
              <a:t>IT &amp; SW Professional Since 1991</a:t>
            </a:r>
          </a:p>
          <a:p>
            <a:pPr marL="0" indent="0">
              <a:buNone/>
            </a:pPr>
            <a:r>
              <a:rPr lang="en-US" dirty="0"/>
              <a:t>+10 years experience managing International Distributors and Global Sales</a:t>
            </a:r>
          </a:p>
          <a:p>
            <a:pPr marL="0" indent="0">
              <a:buNone/>
            </a:pPr>
            <a:r>
              <a:rPr lang="en-US" dirty="0"/>
              <a:t>Independent Management Consultant since 2014</a:t>
            </a:r>
          </a:p>
          <a:p>
            <a:pPr marL="0" indent="0">
              <a:buNone/>
            </a:pPr>
            <a:r>
              <a:rPr lang="en-US" dirty="0"/>
              <a:t>Experience as VP of Sales, Sales Executive, General Management </a:t>
            </a:r>
          </a:p>
          <a:p>
            <a:pPr marL="0" indent="0">
              <a:buNone/>
            </a:pPr>
            <a:r>
              <a:rPr lang="en-US" dirty="0"/>
              <a:t>Located in </a:t>
            </a:r>
            <a:r>
              <a:rPr lang="en-US" dirty="0" err="1"/>
              <a:t>Hjoerring</a:t>
            </a:r>
            <a:r>
              <a:rPr lang="en-US" dirty="0"/>
              <a:t>, DK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75860" y="2133600"/>
            <a:ext cx="391044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Ulrik Pedersen</a:t>
            </a:r>
          </a:p>
          <a:p>
            <a:pPr marL="0" indent="0">
              <a:buNone/>
            </a:pPr>
            <a:r>
              <a:rPr lang="en-US" dirty="0"/>
              <a:t>IT &amp; SW Professional since 1999</a:t>
            </a:r>
          </a:p>
          <a:p>
            <a:pPr marL="0" indent="0">
              <a:buNone/>
            </a:pPr>
            <a:r>
              <a:rPr lang="en-US" dirty="0"/>
              <a:t>Penetrated and built US company in 2005</a:t>
            </a:r>
          </a:p>
          <a:p>
            <a:pPr marL="0" indent="0">
              <a:buNone/>
            </a:pPr>
            <a:r>
              <a:rPr lang="en-US" dirty="0"/>
              <a:t>Permanently in the US since 2005</a:t>
            </a:r>
          </a:p>
          <a:p>
            <a:pPr marL="0" indent="0">
              <a:buNone/>
            </a:pPr>
            <a:r>
              <a:rPr lang="en-US" dirty="0"/>
              <a:t>Experience as CEO, COO, CTO, VP, Sales Executive </a:t>
            </a:r>
          </a:p>
          <a:p>
            <a:pPr marL="0" indent="0">
              <a:buNone/>
            </a:pPr>
            <a:r>
              <a:rPr lang="en-US" dirty="0"/>
              <a:t>Located in Tampa Bay, FL, USA</a:t>
            </a:r>
          </a:p>
        </p:txBody>
      </p:sp>
    </p:spTree>
    <p:extLst>
      <p:ext uri="{BB962C8B-B14F-4D97-AF65-F5344CB8AC3E}">
        <p14:creationId xmlns:p14="http://schemas.microsoft.com/office/powerpoint/2010/main" val="9196464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USA READY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North American presence today?</a:t>
            </a:r>
          </a:p>
          <a:p>
            <a:pPr lvl="1"/>
            <a:r>
              <a:rPr lang="en-US" dirty="0"/>
              <a:t>Customers already?</a:t>
            </a:r>
          </a:p>
          <a:p>
            <a:pPr lvl="1"/>
            <a:r>
              <a:rPr lang="en-US" dirty="0"/>
              <a:t>Any US sales efforts made already?</a:t>
            </a:r>
          </a:p>
          <a:p>
            <a:r>
              <a:rPr lang="en-US" dirty="0"/>
              <a:t>Is your marketing material and documentation in general in (American) English?</a:t>
            </a:r>
          </a:p>
          <a:p>
            <a:r>
              <a:rPr lang="en-US" dirty="0"/>
              <a:t>Do you have any leads coming in from the US today?</a:t>
            </a:r>
          </a:p>
          <a:p>
            <a:r>
              <a:rPr lang="en-US" dirty="0"/>
              <a:t>How do you manage a sales process in the US today?</a:t>
            </a:r>
          </a:p>
          <a:p>
            <a:r>
              <a:rPr lang="en-US" dirty="0"/>
              <a:t>Do you have an American dream?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58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TO BE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246" y="2148461"/>
            <a:ext cx="8915400" cy="474249"/>
          </a:xfrm>
        </p:spPr>
        <p:txBody>
          <a:bodyPr/>
          <a:lstStyle/>
          <a:p>
            <a:r>
              <a:rPr lang="en-US" dirty="0"/>
              <a:t>Have you heard these statements before?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458464" y="2262316"/>
            <a:ext cx="3550509" cy="1713470"/>
          </a:xfrm>
          <a:prstGeom prst="wedgeEllipseCallout">
            <a:avLst>
              <a:gd name="adj1" fmla="val -54313"/>
              <a:gd name="adj2" fmla="val 6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 work from anywhere as long as we have a high-speed internet connection!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909508" y="2700230"/>
            <a:ext cx="3550509" cy="1713470"/>
          </a:xfrm>
          <a:prstGeom prst="wedgeEllipseCallout">
            <a:avLst>
              <a:gd name="adj1" fmla="val 59760"/>
              <a:gd name="adj2" fmla="val 47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doesn’t matter where our customers are – we do everything remotely anyway!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176784" y="4413700"/>
            <a:ext cx="3550509" cy="1713470"/>
          </a:xfrm>
          <a:prstGeom prst="wedgeEllipseCallout">
            <a:avLst>
              <a:gd name="adj1" fmla="val -73270"/>
              <a:gd name="adj2" fmla="val -37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have sold many solutions without ever meeting the customers </a:t>
            </a:r>
          </a:p>
        </p:txBody>
      </p:sp>
    </p:spTree>
    <p:extLst>
      <p:ext uri="{BB962C8B-B14F-4D97-AF65-F5344CB8AC3E}">
        <p14:creationId xmlns:p14="http://schemas.microsoft.com/office/powerpoint/2010/main" val="11203071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TO BE THERE?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7008" y="1845734"/>
            <a:ext cx="103235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Reality is </a:t>
            </a:r>
            <a:r>
              <a:rPr lang="en-US" dirty="0"/>
              <a:t>we</a:t>
            </a:r>
            <a:r>
              <a:rPr lang="en-US" sz="2400" dirty="0"/>
              <a:t> are physical beings living in a virtual world</a:t>
            </a:r>
          </a:p>
          <a:p>
            <a:pPr lvl="1"/>
            <a:r>
              <a:rPr lang="en-US" dirty="0"/>
              <a:t>You focus where you are!</a:t>
            </a:r>
          </a:p>
          <a:p>
            <a:pPr lvl="1"/>
            <a:r>
              <a:rPr lang="en-US" dirty="0"/>
              <a:t>Have you noticed how the mind works when attending a US based conference for instance? And how it changes as soon as you clock into the Danish office again?</a:t>
            </a:r>
          </a:p>
          <a:p>
            <a:pPr marL="0">
              <a:buNone/>
            </a:pPr>
            <a:r>
              <a:rPr lang="en-US" sz="2400" dirty="0"/>
              <a:t>US corporations do not want to take on the risk of dealing with a foreign company </a:t>
            </a:r>
          </a:p>
          <a:p>
            <a:pPr lvl="1"/>
            <a:r>
              <a:rPr lang="en-US" dirty="0"/>
              <a:t>Local presence and support a qualifier</a:t>
            </a:r>
          </a:p>
          <a:p>
            <a:pPr marL="251460" indent="-342900"/>
            <a:endParaRPr lang="en-US" sz="2400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732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DONE IT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TARGIT’s Journey to the United States</a:t>
            </a:r>
          </a:p>
          <a:p>
            <a:pPr lvl="1"/>
            <a:r>
              <a:rPr lang="en-US" dirty="0"/>
              <a:t>2001 1</a:t>
            </a:r>
            <a:r>
              <a:rPr lang="en-US" baseline="30000" dirty="0"/>
              <a:t>st</a:t>
            </a:r>
            <a:r>
              <a:rPr lang="en-US" dirty="0"/>
              <a:t> attempt</a:t>
            </a:r>
          </a:p>
          <a:p>
            <a:pPr lvl="1"/>
            <a:r>
              <a:rPr lang="en-US" dirty="0"/>
              <a:t>2003 2</a:t>
            </a:r>
            <a:r>
              <a:rPr lang="en-US" baseline="30000" dirty="0"/>
              <a:t>nd</a:t>
            </a:r>
            <a:r>
              <a:rPr lang="en-US" dirty="0"/>
              <a:t> attempt</a:t>
            </a:r>
          </a:p>
          <a:p>
            <a:pPr lvl="1"/>
            <a:r>
              <a:rPr lang="en-US" dirty="0"/>
              <a:t>2005 3</a:t>
            </a:r>
            <a:r>
              <a:rPr lang="en-US" baseline="30000" dirty="0"/>
              <a:t>rd</a:t>
            </a:r>
            <a:r>
              <a:rPr lang="en-US" dirty="0"/>
              <a:t> attempt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 err="1"/>
              <a:t>Tasklet</a:t>
            </a:r>
            <a:r>
              <a:rPr lang="en-US" dirty="0"/>
              <a:t> Factory’s Journey to the United States</a:t>
            </a:r>
          </a:p>
          <a:p>
            <a:pPr lvl="1"/>
            <a:r>
              <a:rPr lang="en-US" dirty="0"/>
              <a:t>2013 1</a:t>
            </a:r>
            <a:r>
              <a:rPr lang="en-US" baseline="30000" dirty="0"/>
              <a:t>st</a:t>
            </a:r>
            <a:r>
              <a:rPr lang="en-US" dirty="0"/>
              <a:t> attempt</a:t>
            </a:r>
          </a:p>
          <a:p>
            <a:pPr lvl="1"/>
            <a:r>
              <a:rPr lang="en-US" dirty="0"/>
              <a:t>2018 2</a:t>
            </a:r>
            <a:r>
              <a:rPr lang="en-US" baseline="30000" dirty="0"/>
              <a:t>nd</a:t>
            </a:r>
            <a:r>
              <a:rPr lang="en-US" dirty="0"/>
              <a:t> attempt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 You do not have to make (all) the same mistakes we already paid for!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402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VENUE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24728" y="2061664"/>
            <a:ext cx="8915400" cy="42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Yacht Harbor Inn, Marine &amp; Restaurant, Dunedin, FL</a:t>
            </a:r>
          </a:p>
        </p:txBody>
      </p:sp>
      <p:pic>
        <p:nvPicPr>
          <p:cNvPr id="1028" name="Picture 4" descr="Image result for dunedin bon appetit hotel fl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8" y="2486483"/>
            <a:ext cx="7145910" cy="34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60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SAMPLE SOLUTION: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95CE8-3119-45F8-A8A6-FC004F59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99" y="1927483"/>
            <a:ext cx="5692070" cy="2758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9540B-136D-4C9B-939F-2FCCF096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23" y="3487286"/>
            <a:ext cx="5692070" cy="277770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EBEF59-BAF0-493B-B5FB-54F30866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11" y="1845734"/>
            <a:ext cx="3766242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Internal Sales Dashboards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Pure PBI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 DWH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MS CRM is the </a:t>
            </a:r>
            <a:r>
              <a:rPr lang="en-US" dirty="0" err="1"/>
              <a:t>datasource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Multiple updates per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Automated emails daily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Cloud and Mobile Device access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80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2080</TotalTime>
  <Words>510</Words>
  <Application>Microsoft Office PowerPoint</Application>
  <PresentationFormat>Widescreen</PresentationFormat>
  <Paragraphs>95</Paragraphs>
  <Slides>12</Slides>
  <Notes>11</Notes>
  <HiddenSlides>5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Wingdings 3</vt:lpstr>
      <vt:lpstr>Retrospect</vt:lpstr>
      <vt:lpstr>PowerPoint-præsentation</vt:lpstr>
      <vt:lpstr>MISSION</vt:lpstr>
      <vt:lpstr>ABOUT US</vt:lpstr>
      <vt:lpstr>HOW USA READY ARE YOU?</vt:lpstr>
      <vt:lpstr>DO WE HAVE TO BE THERE?</vt:lpstr>
      <vt:lpstr>DO WE HAVE TO BE THERE?</vt:lpstr>
      <vt:lpstr>WE HAVE DONE IT BEFORE</vt:lpstr>
      <vt:lpstr>WORKSHOP VENUE</vt:lpstr>
      <vt:lpstr>BI SAMPLE SOLUTION: 1</vt:lpstr>
      <vt:lpstr>BI SAMPLE SOLUTION: 2 &amp; 3</vt:lpstr>
      <vt:lpstr>BI SAMPLE SOLUTION: 2 &amp; 3</vt:lpstr>
      <vt:lpstr>POTENTIAL SOLUTIONS FOR YOUR BUSINESS?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Export Advisors</dc:title>
  <dc:creator>Ulrik Pedersen</dc:creator>
  <cp:lastModifiedBy>Flemming Grønbæk Madsen</cp:lastModifiedBy>
  <cp:revision>71</cp:revision>
  <cp:lastPrinted>2018-02-28T15:58:07Z</cp:lastPrinted>
  <dcterms:created xsi:type="dcterms:W3CDTF">2018-01-18T14:39:05Z</dcterms:created>
  <dcterms:modified xsi:type="dcterms:W3CDTF">2021-08-19T05:58:20Z</dcterms:modified>
</cp:coreProperties>
</file>